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5" r:id="rId1"/>
  </p:sldMasterIdLst>
  <p:notesMasterIdLst>
    <p:notesMasterId r:id="rId19"/>
  </p:notesMasterIdLst>
  <p:sldIdLst>
    <p:sldId id="256" r:id="rId2"/>
    <p:sldId id="257" r:id="rId3"/>
    <p:sldId id="283" r:id="rId4"/>
    <p:sldId id="261" r:id="rId5"/>
    <p:sldId id="305" r:id="rId6"/>
    <p:sldId id="262" r:id="rId7"/>
    <p:sldId id="306" r:id="rId8"/>
    <p:sldId id="263" r:id="rId9"/>
    <p:sldId id="304" r:id="rId10"/>
    <p:sldId id="266" r:id="rId11"/>
    <p:sldId id="307" r:id="rId12"/>
    <p:sldId id="308" r:id="rId13"/>
    <p:sldId id="273" r:id="rId14"/>
    <p:sldId id="309" r:id="rId15"/>
    <p:sldId id="310" r:id="rId16"/>
    <p:sldId id="311" r:id="rId17"/>
    <p:sldId id="31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777676-A2D0-4C6E-AD1B-222F8D558126}">
  <a:tblStyle styleId="{BA777676-A2D0-4C6E-AD1B-222F8D5581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94663"/>
  </p:normalViewPr>
  <p:slideViewPr>
    <p:cSldViewPr snapToGrid="0">
      <p:cViewPr varScale="1">
        <p:scale>
          <a:sx n="174" d="100"/>
          <a:sy n="174" d="100"/>
        </p:scale>
        <p:origin x="544" y="168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3. Our company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4. Our team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Problem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Them vs. us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Solution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SWOT analysis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Product overview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Our plans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Product demo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12. Traction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13. Case study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14. Reviews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15. Awards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16. Market size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17. Target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18. Competitors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19. Business model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20. Timing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21. Predicted growth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22. Investment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812d3c52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a812d3c52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a7ffdfa80a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a7ffdfa80a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7860b7d35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7860b7d35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7860b7d35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7860b7d35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a7ffdfa80a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a7ffdfa80a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a7ffdfa80a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a7ffdfa80a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a7ffdfa80a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a7ffdfa80a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1125" y="1321925"/>
            <a:ext cx="9175200" cy="256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719994" y="1653000"/>
            <a:ext cx="3847200" cy="14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5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719994" y="3083050"/>
            <a:ext cx="38472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631850" y="1152475"/>
            <a:ext cx="7792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" name="Google Shape;51;p4"/>
          <p:cNvGrpSpPr/>
          <p:nvPr/>
        </p:nvGrpSpPr>
        <p:grpSpPr>
          <a:xfrm>
            <a:off x="7323499" y="-189099"/>
            <a:ext cx="1771746" cy="1597702"/>
            <a:chOff x="905425" y="238125"/>
            <a:chExt cx="5807100" cy="5236650"/>
          </a:xfrm>
        </p:grpSpPr>
        <p:sp>
          <p:nvSpPr>
            <p:cNvPr id="52" name="Google Shape;52;p4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49575" y="1717200"/>
            <a:ext cx="3925800" cy="28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ed Hat Text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/>
          <p:nvPr/>
        </p:nvSpPr>
        <p:spPr>
          <a:xfrm>
            <a:off x="2524275" y="487800"/>
            <a:ext cx="4167900" cy="416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/>
          <p:cNvSpPr txBox="1">
            <a:spLocks noGrp="1"/>
          </p:cNvSpPr>
          <p:nvPr>
            <p:ph type="title" hasCustomPrompt="1"/>
          </p:nvPr>
        </p:nvSpPr>
        <p:spPr>
          <a:xfrm>
            <a:off x="2412450" y="1760888"/>
            <a:ext cx="4355100" cy="13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" name="Google Shape;328;p11"/>
          <p:cNvSpPr txBox="1">
            <a:spLocks noGrp="1"/>
          </p:cNvSpPr>
          <p:nvPr>
            <p:ph type="subTitle" idx="1"/>
          </p:nvPr>
        </p:nvSpPr>
        <p:spPr>
          <a:xfrm>
            <a:off x="3334600" y="3024500"/>
            <a:ext cx="25929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1"/>
          <p:cNvSpPr/>
          <p:nvPr/>
        </p:nvSpPr>
        <p:spPr>
          <a:xfrm>
            <a:off x="720000" y="751825"/>
            <a:ext cx="942000" cy="942000"/>
          </a:xfrm>
          <a:prstGeom prst="ellipse">
            <a:avLst/>
          </a:prstGeom>
          <a:noFill/>
          <a:ln w="228600" cap="flat" cmpd="sng">
            <a:solidFill>
              <a:srgbClr val="FE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1"/>
          <p:cNvGrpSpPr/>
          <p:nvPr/>
        </p:nvGrpSpPr>
        <p:grpSpPr>
          <a:xfrm>
            <a:off x="143570" y="3460685"/>
            <a:ext cx="2323421" cy="2095184"/>
            <a:chOff x="905425" y="238125"/>
            <a:chExt cx="5807100" cy="5236650"/>
          </a:xfrm>
        </p:grpSpPr>
        <p:sp>
          <p:nvSpPr>
            <p:cNvPr id="331" name="Google Shape;331;p11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11"/>
          <p:cNvSpPr/>
          <p:nvPr/>
        </p:nvSpPr>
        <p:spPr>
          <a:xfrm>
            <a:off x="8553250" y="3516000"/>
            <a:ext cx="1183800" cy="1183800"/>
          </a:xfrm>
          <a:prstGeom prst="ellipse">
            <a:avLst/>
          </a:prstGeom>
          <a:noFill/>
          <a:ln w="228600" cap="flat" cmpd="sng">
            <a:solidFill>
              <a:srgbClr val="FE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11"/>
          <p:cNvGrpSpPr/>
          <p:nvPr/>
        </p:nvGrpSpPr>
        <p:grpSpPr>
          <a:xfrm>
            <a:off x="6942107" y="3210492"/>
            <a:ext cx="1651539" cy="1489303"/>
            <a:chOff x="905425" y="238125"/>
            <a:chExt cx="5807100" cy="5236650"/>
          </a:xfrm>
        </p:grpSpPr>
        <p:sp>
          <p:nvSpPr>
            <p:cNvPr id="359" name="Google Shape;359;p11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459" name="Google Shape;459;p14"/>
          <p:cNvSpPr txBox="1">
            <a:spLocks noGrp="1"/>
          </p:cNvSpPr>
          <p:nvPr>
            <p:ph type="subTitle" idx="1"/>
          </p:nvPr>
        </p:nvSpPr>
        <p:spPr>
          <a:xfrm>
            <a:off x="734525" y="3624000"/>
            <a:ext cx="25014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4"/>
          <p:cNvSpPr txBox="1">
            <a:spLocks noGrp="1"/>
          </p:cNvSpPr>
          <p:nvPr>
            <p:ph type="subTitle" idx="2"/>
          </p:nvPr>
        </p:nvSpPr>
        <p:spPr>
          <a:xfrm>
            <a:off x="3321300" y="3624000"/>
            <a:ext cx="25014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4"/>
          <p:cNvSpPr txBox="1">
            <a:spLocks noGrp="1"/>
          </p:cNvSpPr>
          <p:nvPr>
            <p:ph type="subTitle" idx="3"/>
          </p:nvPr>
        </p:nvSpPr>
        <p:spPr>
          <a:xfrm>
            <a:off x="5908075" y="3624000"/>
            <a:ext cx="25014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4"/>
          <p:cNvSpPr txBox="1">
            <a:spLocks noGrp="1"/>
          </p:cNvSpPr>
          <p:nvPr>
            <p:ph type="subTitle" idx="4"/>
          </p:nvPr>
        </p:nvSpPr>
        <p:spPr>
          <a:xfrm>
            <a:off x="734525" y="2973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63" name="Google Shape;463;p14"/>
          <p:cNvSpPr txBox="1">
            <a:spLocks noGrp="1"/>
          </p:cNvSpPr>
          <p:nvPr>
            <p:ph type="subTitle" idx="5"/>
          </p:nvPr>
        </p:nvSpPr>
        <p:spPr>
          <a:xfrm>
            <a:off x="3321300" y="2973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64" name="Google Shape;464;p14"/>
          <p:cNvSpPr txBox="1">
            <a:spLocks noGrp="1"/>
          </p:cNvSpPr>
          <p:nvPr>
            <p:ph type="subTitle" idx="6"/>
          </p:nvPr>
        </p:nvSpPr>
        <p:spPr>
          <a:xfrm>
            <a:off x="5908075" y="2973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65" name="Google Shape;465;p14"/>
          <p:cNvGrpSpPr/>
          <p:nvPr/>
        </p:nvGrpSpPr>
        <p:grpSpPr>
          <a:xfrm>
            <a:off x="-210212" y="4489567"/>
            <a:ext cx="1006951" cy="908035"/>
            <a:chOff x="905425" y="238125"/>
            <a:chExt cx="5807100" cy="5236650"/>
          </a:xfrm>
        </p:grpSpPr>
        <p:sp>
          <p:nvSpPr>
            <p:cNvPr id="466" name="Google Shape;466;p14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14"/>
          <p:cNvGrpSpPr/>
          <p:nvPr/>
        </p:nvGrpSpPr>
        <p:grpSpPr>
          <a:xfrm>
            <a:off x="7008963" y="637671"/>
            <a:ext cx="1637021" cy="1476212"/>
            <a:chOff x="905425" y="238125"/>
            <a:chExt cx="5807100" cy="5236650"/>
          </a:xfrm>
        </p:grpSpPr>
        <p:sp>
          <p:nvSpPr>
            <p:cNvPr id="493" name="Google Shape;493;p14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6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584" name="Google Shape;584;p16"/>
          <p:cNvSpPr txBox="1">
            <a:spLocks noGrp="1"/>
          </p:cNvSpPr>
          <p:nvPr>
            <p:ph type="subTitle" idx="1"/>
          </p:nvPr>
        </p:nvSpPr>
        <p:spPr>
          <a:xfrm>
            <a:off x="1816250" y="2195775"/>
            <a:ext cx="25014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6"/>
          <p:cNvSpPr txBox="1">
            <a:spLocks noGrp="1"/>
          </p:cNvSpPr>
          <p:nvPr>
            <p:ph type="subTitle" idx="2"/>
          </p:nvPr>
        </p:nvSpPr>
        <p:spPr>
          <a:xfrm>
            <a:off x="1816250" y="4038100"/>
            <a:ext cx="25014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6"/>
          <p:cNvSpPr txBox="1">
            <a:spLocks noGrp="1"/>
          </p:cNvSpPr>
          <p:nvPr>
            <p:ph type="subTitle" idx="3"/>
          </p:nvPr>
        </p:nvSpPr>
        <p:spPr>
          <a:xfrm>
            <a:off x="1816250" y="1545225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87" name="Google Shape;587;p16"/>
          <p:cNvSpPr txBox="1">
            <a:spLocks noGrp="1"/>
          </p:cNvSpPr>
          <p:nvPr>
            <p:ph type="subTitle" idx="4"/>
          </p:nvPr>
        </p:nvSpPr>
        <p:spPr>
          <a:xfrm>
            <a:off x="1816250" y="33875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88" name="Google Shape;588;p16"/>
          <p:cNvSpPr txBox="1">
            <a:spLocks noGrp="1"/>
          </p:cNvSpPr>
          <p:nvPr>
            <p:ph type="subTitle" idx="5"/>
          </p:nvPr>
        </p:nvSpPr>
        <p:spPr>
          <a:xfrm>
            <a:off x="5922600" y="2195775"/>
            <a:ext cx="25014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6"/>
          <p:cNvSpPr txBox="1">
            <a:spLocks noGrp="1"/>
          </p:cNvSpPr>
          <p:nvPr>
            <p:ph type="subTitle" idx="6"/>
          </p:nvPr>
        </p:nvSpPr>
        <p:spPr>
          <a:xfrm>
            <a:off x="5922600" y="4038100"/>
            <a:ext cx="25014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6"/>
          <p:cNvSpPr txBox="1">
            <a:spLocks noGrp="1"/>
          </p:cNvSpPr>
          <p:nvPr>
            <p:ph type="subTitle" idx="7"/>
          </p:nvPr>
        </p:nvSpPr>
        <p:spPr>
          <a:xfrm>
            <a:off x="5922600" y="1545225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91" name="Google Shape;591;p16"/>
          <p:cNvSpPr txBox="1">
            <a:spLocks noGrp="1"/>
          </p:cNvSpPr>
          <p:nvPr>
            <p:ph type="subTitle" idx="8"/>
          </p:nvPr>
        </p:nvSpPr>
        <p:spPr>
          <a:xfrm>
            <a:off x="5922600" y="33875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592" name="Google Shape;592;p16"/>
          <p:cNvGrpSpPr/>
          <p:nvPr/>
        </p:nvGrpSpPr>
        <p:grpSpPr>
          <a:xfrm>
            <a:off x="-210213" y="4091994"/>
            <a:ext cx="1447710" cy="1305497"/>
            <a:chOff x="905425" y="238125"/>
            <a:chExt cx="5807100" cy="5236650"/>
          </a:xfrm>
        </p:grpSpPr>
        <p:sp>
          <p:nvSpPr>
            <p:cNvPr id="593" name="Google Shape;593;p16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16"/>
          <p:cNvGrpSpPr/>
          <p:nvPr/>
        </p:nvGrpSpPr>
        <p:grpSpPr>
          <a:xfrm>
            <a:off x="7961246" y="52907"/>
            <a:ext cx="1014500" cy="914843"/>
            <a:chOff x="905425" y="238125"/>
            <a:chExt cx="5807100" cy="5236650"/>
          </a:xfrm>
        </p:grpSpPr>
        <p:sp>
          <p:nvSpPr>
            <p:cNvPr id="620" name="Google Shape;620;p16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16"/>
          <p:cNvSpPr/>
          <p:nvPr/>
        </p:nvSpPr>
        <p:spPr>
          <a:xfrm rot="5400000">
            <a:off x="7347100" y="-523050"/>
            <a:ext cx="891000" cy="891000"/>
          </a:xfrm>
          <a:prstGeom prst="arc">
            <a:avLst>
              <a:gd name="adj1" fmla="val 16200000"/>
              <a:gd name="adj2" fmla="val 5375690"/>
            </a:avLst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2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9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92" name="Google Shape;692;p19"/>
          <p:cNvSpPr txBox="1">
            <a:spLocks noGrp="1"/>
          </p:cNvSpPr>
          <p:nvPr>
            <p:ph type="subTitle" idx="1"/>
          </p:nvPr>
        </p:nvSpPr>
        <p:spPr>
          <a:xfrm>
            <a:off x="720000" y="3928800"/>
            <a:ext cx="2501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19"/>
          <p:cNvSpPr txBox="1">
            <a:spLocks noGrp="1"/>
          </p:cNvSpPr>
          <p:nvPr>
            <p:ph type="subTitle" idx="2"/>
          </p:nvPr>
        </p:nvSpPr>
        <p:spPr>
          <a:xfrm>
            <a:off x="3321300" y="3928800"/>
            <a:ext cx="2501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19"/>
          <p:cNvSpPr txBox="1">
            <a:spLocks noGrp="1"/>
          </p:cNvSpPr>
          <p:nvPr>
            <p:ph type="subTitle" idx="3"/>
          </p:nvPr>
        </p:nvSpPr>
        <p:spPr>
          <a:xfrm>
            <a:off x="5922600" y="3928800"/>
            <a:ext cx="2501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9"/>
          <p:cNvSpPr txBox="1">
            <a:spLocks noGrp="1"/>
          </p:cNvSpPr>
          <p:nvPr>
            <p:ph type="subTitle" idx="4"/>
          </p:nvPr>
        </p:nvSpPr>
        <p:spPr>
          <a:xfrm>
            <a:off x="720000" y="3354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696" name="Google Shape;696;p19"/>
          <p:cNvSpPr txBox="1">
            <a:spLocks noGrp="1"/>
          </p:cNvSpPr>
          <p:nvPr>
            <p:ph type="subTitle" idx="5"/>
          </p:nvPr>
        </p:nvSpPr>
        <p:spPr>
          <a:xfrm>
            <a:off x="3321300" y="3354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697" name="Google Shape;697;p19"/>
          <p:cNvSpPr txBox="1">
            <a:spLocks noGrp="1"/>
          </p:cNvSpPr>
          <p:nvPr>
            <p:ph type="subTitle" idx="6"/>
          </p:nvPr>
        </p:nvSpPr>
        <p:spPr>
          <a:xfrm>
            <a:off x="5922600" y="3354450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698" name="Google Shape;698;p19"/>
          <p:cNvSpPr txBox="1">
            <a:spLocks noGrp="1"/>
          </p:cNvSpPr>
          <p:nvPr>
            <p:ph type="subTitle" idx="7"/>
          </p:nvPr>
        </p:nvSpPr>
        <p:spPr>
          <a:xfrm>
            <a:off x="720000" y="2166896"/>
            <a:ext cx="2501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19"/>
          <p:cNvSpPr txBox="1">
            <a:spLocks noGrp="1"/>
          </p:cNvSpPr>
          <p:nvPr>
            <p:ph type="subTitle" idx="8"/>
          </p:nvPr>
        </p:nvSpPr>
        <p:spPr>
          <a:xfrm>
            <a:off x="3321300" y="2166896"/>
            <a:ext cx="2501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9"/>
          <p:cNvSpPr txBox="1">
            <a:spLocks noGrp="1"/>
          </p:cNvSpPr>
          <p:nvPr>
            <p:ph type="subTitle" idx="9"/>
          </p:nvPr>
        </p:nvSpPr>
        <p:spPr>
          <a:xfrm>
            <a:off x="5922600" y="2166896"/>
            <a:ext cx="2501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19"/>
          <p:cNvSpPr txBox="1">
            <a:spLocks noGrp="1"/>
          </p:cNvSpPr>
          <p:nvPr>
            <p:ph type="subTitle" idx="13"/>
          </p:nvPr>
        </p:nvSpPr>
        <p:spPr>
          <a:xfrm>
            <a:off x="720000" y="1592538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02" name="Google Shape;702;p19"/>
          <p:cNvSpPr txBox="1">
            <a:spLocks noGrp="1"/>
          </p:cNvSpPr>
          <p:nvPr>
            <p:ph type="subTitle" idx="14"/>
          </p:nvPr>
        </p:nvSpPr>
        <p:spPr>
          <a:xfrm>
            <a:off x="3321300" y="1592538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03" name="Google Shape;703;p19"/>
          <p:cNvSpPr txBox="1">
            <a:spLocks noGrp="1"/>
          </p:cNvSpPr>
          <p:nvPr>
            <p:ph type="subTitle" idx="15"/>
          </p:nvPr>
        </p:nvSpPr>
        <p:spPr>
          <a:xfrm>
            <a:off x="5922600" y="1592538"/>
            <a:ext cx="2501400" cy="508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oppins ExtraBold"/>
              <a:buNone/>
              <a:defRPr sz="21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704" name="Google Shape;704;p19"/>
          <p:cNvGrpSpPr/>
          <p:nvPr/>
        </p:nvGrpSpPr>
        <p:grpSpPr>
          <a:xfrm>
            <a:off x="7310754" y="298028"/>
            <a:ext cx="1376863" cy="1241610"/>
            <a:chOff x="905425" y="238125"/>
            <a:chExt cx="5807100" cy="5236650"/>
          </a:xfrm>
        </p:grpSpPr>
        <p:sp>
          <p:nvSpPr>
            <p:cNvPr id="705" name="Google Shape;705;p19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7" r:id="rId5"/>
    <p:sldLayoutId id="2147483658" r:id="rId6"/>
    <p:sldLayoutId id="2147483660" r:id="rId7"/>
    <p:sldLayoutId id="2147483662" r:id="rId8"/>
    <p:sldLayoutId id="2147483665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0"/>
          <p:cNvSpPr txBox="1">
            <a:spLocks noGrp="1"/>
          </p:cNvSpPr>
          <p:nvPr>
            <p:ph type="ctrTitle"/>
          </p:nvPr>
        </p:nvSpPr>
        <p:spPr>
          <a:xfrm flipH="1">
            <a:off x="719994" y="1703385"/>
            <a:ext cx="3847200" cy="909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EFF00"/>
                </a:solidFill>
                <a:latin typeface="Verdana Pro" panose="020B0604030504040204" pitchFamily="34" charset="0"/>
              </a:rPr>
              <a:t>MHW1</a:t>
            </a:r>
            <a:endParaRPr b="1" dirty="0">
              <a:solidFill>
                <a:srgbClr val="FEFF00"/>
              </a:solidFill>
              <a:latin typeface="Verdana Pro" panose="020B0604030504040204" pitchFamily="34" charset="0"/>
            </a:endParaRPr>
          </a:p>
        </p:txBody>
      </p:sp>
      <p:sp>
        <p:nvSpPr>
          <p:cNvPr id="933" name="Google Shape;933;p30"/>
          <p:cNvSpPr txBox="1">
            <a:spLocks noGrp="1"/>
          </p:cNvSpPr>
          <p:nvPr>
            <p:ph type="subTitle" idx="1"/>
          </p:nvPr>
        </p:nvSpPr>
        <p:spPr>
          <a:xfrm flipH="1">
            <a:off x="719994" y="2511528"/>
            <a:ext cx="3847200" cy="1021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 Pro Light" panose="020B0604030504040204" pitchFamily="34" charset="0"/>
              </a:rPr>
              <a:t>Giorgia Rumore Pagano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 Pro Light" panose="020B0604030504040204" pitchFamily="34" charset="0"/>
              </a:rPr>
              <a:t>O46002229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 Pro Light" panose="020B0604030504040204" pitchFamily="34" charset="0"/>
              </a:rPr>
              <a:t>27/03/2021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34" name="Google Shape;934;p30"/>
          <p:cNvPicPr preferRelativeResize="0"/>
          <p:nvPr/>
        </p:nvPicPr>
        <p:blipFill>
          <a:blip r:embed="rId3"/>
          <a:srcRect l="16731" r="16731"/>
          <a:stretch/>
        </p:blipFill>
        <p:spPr>
          <a:xfrm>
            <a:off x="4974380" y="662000"/>
            <a:ext cx="3847200" cy="3847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5" name="Google Shape;935;p30"/>
          <p:cNvSpPr/>
          <p:nvPr/>
        </p:nvSpPr>
        <p:spPr>
          <a:xfrm rot="2313811">
            <a:off x="4974521" y="662434"/>
            <a:ext cx="3847081" cy="3847081"/>
          </a:xfrm>
          <a:prstGeom prst="arc">
            <a:avLst>
              <a:gd name="adj1" fmla="val 16200000"/>
              <a:gd name="adj2" fmla="val 5384052"/>
            </a:avLst>
          </a:prstGeom>
          <a:solidFill>
            <a:srgbClr val="FEFF00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30"/>
          <p:cNvGrpSpPr/>
          <p:nvPr/>
        </p:nvGrpSpPr>
        <p:grpSpPr>
          <a:xfrm flipH="1">
            <a:off x="7514458" y="539995"/>
            <a:ext cx="1430869" cy="1290311"/>
            <a:chOff x="905425" y="238125"/>
            <a:chExt cx="5807100" cy="5236650"/>
          </a:xfrm>
        </p:grpSpPr>
        <p:sp>
          <p:nvSpPr>
            <p:cNvPr id="937" name="Google Shape;937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0"/>
          <p:cNvGrpSpPr/>
          <p:nvPr/>
        </p:nvGrpSpPr>
        <p:grpSpPr>
          <a:xfrm flipH="1">
            <a:off x="381157" y="1034543"/>
            <a:ext cx="685819" cy="618448"/>
            <a:chOff x="905425" y="238125"/>
            <a:chExt cx="5807100" cy="5236650"/>
          </a:xfrm>
        </p:grpSpPr>
        <p:sp>
          <p:nvSpPr>
            <p:cNvPr id="964" name="Google Shape;964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0"/>
          <p:cNvGrpSpPr/>
          <p:nvPr/>
        </p:nvGrpSpPr>
        <p:grpSpPr>
          <a:xfrm flipH="1">
            <a:off x="796736" y="4366211"/>
            <a:ext cx="1357119" cy="1223805"/>
            <a:chOff x="905425" y="238125"/>
            <a:chExt cx="5807100" cy="5236650"/>
          </a:xfrm>
        </p:grpSpPr>
        <p:sp>
          <p:nvSpPr>
            <p:cNvPr id="991" name="Google Shape;991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b="1" dirty="0">
                <a:solidFill>
                  <a:schemeClr val="bg1"/>
                </a:solidFill>
                <a:latin typeface="Verdana Pro" panose="020B0604030504040204" pitchFamily="34" charset="0"/>
              </a:rPr>
              <a:t>SEZIONE </a:t>
            </a:r>
            <a:r>
              <a:rPr lang="en" sz="2400" b="1" dirty="0">
                <a:solidFill>
                  <a:schemeClr val="lt2"/>
                </a:solidFill>
                <a:latin typeface="Verdana Pro" panose="020B0604030504040204" pitchFamily="34" charset="0"/>
              </a:rPr>
              <a:t>CONTENUTI </a:t>
            </a:r>
            <a:r>
              <a:rPr lang="en" sz="2400" b="1" dirty="0">
                <a:solidFill>
                  <a:schemeClr val="bg1"/>
                </a:solidFill>
                <a:latin typeface="Verdana Pro" panose="020B0604030504040204" pitchFamily="34" charset="0"/>
              </a:rPr>
              <a:t>(SCREENSHOT)</a:t>
            </a:r>
            <a:endParaRPr sz="2400" b="1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9C0EBCDB-A9EE-FC47-AB57-1797201E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206605"/>
            <a:ext cx="6087145" cy="33935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CE396-E905-504A-8986-9F9906C3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7" y="445025"/>
            <a:ext cx="7704000" cy="572700"/>
          </a:xfrm>
        </p:spPr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Verdana Pro" panose="020B0604030504040204" pitchFamily="34" charset="0"/>
              </a:rPr>
              <a:t>SEZIONE </a:t>
            </a:r>
            <a:r>
              <a:rPr lang="en" b="1" dirty="0">
                <a:solidFill>
                  <a:schemeClr val="lt2"/>
                </a:solidFill>
                <a:latin typeface="Verdana Pro" panose="020B0604030504040204" pitchFamily="34" charset="0"/>
              </a:rPr>
              <a:t>CONTENUTI </a:t>
            </a:r>
            <a:r>
              <a:rPr lang="en" b="1" dirty="0">
                <a:solidFill>
                  <a:schemeClr val="bg1"/>
                </a:solidFill>
                <a:latin typeface="Verdana Pro" panose="020B0604030504040204" pitchFamily="34" charset="0"/>
              </a:rPr>
              <a:t>(HTML+CSS)</a:t>
            </a:r>
            <a:endParaRPr lang="it-IT" b="1" dirty="0">
              <a:latin typeface="Verdana Pro" panose="020B0604030504040204" pitchFamily="34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BE955D-77FD-8D41-95A3-92C89B7F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7" y="1245006"/>
            <a:ext cx="4514147" cy="34534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3A27157-6C58-F646-BE2C-388C7C33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72050" y="1245006"/>
            <a:ext cx="2714625" cy="16211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CF53944-C751-444A-A34F-BB3CC14C19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98839" y="3066773"/>
            <a:ext cx="2661046" cy="163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1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2E4ACF-9C18-094C-B4E9-D9930CA4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25" y="445025"/>
            <a:ext cx="7704000" cy="572700"/>
          </a:xfrm>
        </p:spPr>
        <p:txBody>
          <a:bodyPr/>
          <a:lstStyle/>
          <a:p>
            <a:r>
              <a:rPr lang="en" sz="2000" b="1" dirty="0">
                <a:solidFill>
                  <a:schemeClr val="bg1"/>
                </a:solidFill>
                <a:latin typeface="Verdana Pro" panose="020B0604030504040204" pitchFamily="34" charset="0"/>
              </a:rPr>
              <a:t>SEZIONE </a:t>
            </a:r>
            <a:r>
              <a:rPr lang="en" sz="2000" b="1" dirty="0">
                <a:solidFill>
                  <a:schemeClr val="lt2"/>
                </a:solidFill>
                <a:latin typeface="Verdana Pro" panose="020B0604030504040204" pitchFamily="34" charset="0"/>
              </a:rPr>
              <a:t>CONTENUTI </a:t>
            </a:r>
            <a:r>
              <a:rPr lang="en" sz="2000" b="1" dirty="0">
                <a:solidFill>
                  <a:schemeClr val="bg1"/>
                </a:solidFill>
                <a:latin typeface="Verdana Pro" panose="020B0604030504040204" pitchFamily="34" charset="0"/>
              </a:rPr>
              <a:t>(HTML+CSS CONTINUO)</a:t>
            </a:r>
            <a:endParaRPr lang="it-IT" sz="2000" b="1" dirty="0">
              <a:latin typeface="Verdana Pro" panose="020B0604030504040204" pitchFamily="34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73DCD5B-6322-D140-8188-DD693C84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1" y="1270001"/>
            <a:ext cx="2740766" cy="1647414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9EB458-BCF9-9B41-B638-297B68CC4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1" y="3009900"/>
            <a:ext cx="2740765" cy="2017203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2D7F93-426E-2F42-AA0B-B460B48FB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601" y="1260887"/>
            <a:ext cx="1784529" cy="3766216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95B2627-1B03-F84B-98D2-46C8511BC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764" y="1260887"/>
            <a:ext cx="2912393" cy="1647414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60EAD7-4734-C941-9EF3-5EF3DCC7E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763" y="2994431"/>
            <a:ext cx="2912393" cy="19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47"/>
          <p:cNvSpPr txBox="1">
            <a:spLocks noGrp="1"/>
          </p:cNvSpPr>
          <p:nvPr>
            <p:ph type="title"/>
          </p:nvPr>
        </p:nvSpPr>
        <p:spPr>
          <a:xfrm>
            <a:off x="354149" y="4161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>
                <a:solidFill>
                  <a:schemeClr val="bg1"/>
                </a:solidFill>
                <a:latin typeface="Verdana Pro" panose="020B0604030504040204" pitchFamily="34" charset="0"/>
              </a:rPr>
              <a:t>FOO</a:t>
            </a:r>
            <a:r>
              <a:rPr lang="en" b="1" dirty="0">
                <a:solidFill>
                  <a:srgbClr val="FEFF00"/>
                </a:solidFill>
                <a:latin typeface="Verdana Pro" panose="020B0604030504040204" pitchFamily="34" charset="0"/>
              </a:rPr>
              <a:t>TER </a:t>
            </a:r>
            <a:r>
              <a:rPr lang="en" b="1" dirty="0">
                <a:solidFill>
                  <a:schemeClr val="bg1"/>
                </a:solidFill>
                <a:latin typeface="Verdana Pro" panose="020B0604030504040204" pitchFamily="34" charset="0"/>
              </a:rPr>
              <a:t>(SCREENSHOT)</a:t>
            </a:r>
            <a:endParaRPr b="1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404DE4E-03F3-DF48-B593-AB4C13CE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411" y="1949500"/>
            <a:ext cx="7759812" cy="1006928"/>
          </a:xfrm>
          <a:prstGeom prst="rect">
            <a:avLst/>
          </a:prstGeom>
        </p:spPr>
      </p:pic>
      <p:pic>
        <p:nvPicPr>
          <p:cNvPr id="73" name="Google Shape;1046;p33">
            <a:extLst>
              <a:ext uri="{FF2B5EF4-FFF2-40B4-BE49-F238E27FC236}">
                <a16:creationId xmlns:a16="http://schemas.microsoft.com/office/drawing/2014/main" id="{9E78D589-AD7B-0043-B0AE-63DB441B45C9}"/>
              </a:ext>
            </a:extLst>
          </p:cNvPr>
          <p:cNvPicPr preferRelativeResize="0"/>
          <p:nvPr/>
        </p:nvPicPr>
        <p:blipFill>
          <a:blip r:embed="rId4"/>
          <a:srcRect l="32161" r="32161"/>
          <a:stretch/>
        </p:blipFill>
        <p:spPr>
          <a:xfrm>
            <a:off x="5307539" y="2571750"/>
            <a:ext cx="2362200" cy="236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964FF51A-A3C4-944A-81FC-297037F05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273" y="4173641"/>
            <a:ext cx="377139" cy="4450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F3F8B8-A059-004F-90C2-25123A65F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75" y="406925"/>
            <a:ext cx="7704000" cy="572700"/>
          </a:xfrm>
        </p:spPr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Verdana Pro" panose="020B0604030504040204" pitchFamily="34" charset="0"/>
              </a:rPr>
              <a:t>FOO</a:t>
            </a:r>
            <a:r>
              <a:rPr lang="en" b="1" dirty="0">
                <a:solidFill>
                  <a:srgbClr val="FEFF00"/>
                </a:solidFill>
                <a:latin typeface="Verdana Pro" panose="020B0604030504040204" pitchFamily="34" charset="0"/>
              </a:rPr>
              <a:t>TER </a:t>
            </a:r>
            <a:r>
              <a:rPr lang="en" b="1" dirty="0">
                <a:solidFill>
                  <a:schemeClr val="bg1"/>
                </a:solidFill>
                <a:latin typeface="Verdana Pro" panose="020B0604030504040204" pitchFamily="34" charset="0"/>
              </a:rPr>
              <a:t>(HTML+CSS)</a:t>
            </a:r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F93D94-F188-F648-B3E6-E92A2CF3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5" y="2638425"/>
            <a:ext cx="3413710" cy="22913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27B375-9D52-A444-9114-559FAD15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730" y="1691974"/>
            <a:ext cx="2812420" cy="5937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53CBEF2-B2C8-AA4E-A0B1-540BDEB37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730" y="2424191"/>
            <a:ext cx="2812420" cy="2151724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239DB9-AAC2-494B-9A15-F4F03BF04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179" y="1249940"/>
            <a:ext cx="1773042" cy="277696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794CCC-4C3B-EB44-97EC-0571A7503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75" y="1203016"/>
            <a:ext cx="3413710" cy="1302060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B999B4-012C-7641-927F-D23957C88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179" y="4142313"/>
            <a:ext cx="1773042" cy="78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5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4374D2C-246E-224F-B41C-59FE4B949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05"/>
          <a:stretch/>
        </p:blipFill>
        <p:spPr>
          <a:xfrm>
            <a:off x="2019301" y="709774"/>
            <a:ext cx="1800225" cy="33764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62BA2CC-55FB-F64B-B767-79615F824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84" r="717" b="50000"/>
          <a:stretch/>
        </p:blipFill>
        <p:spPr>
          <a:xfrm>
            <a:off x="3925346" y="148462"/>
            <a:ext cx="1009650" cy="48465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7C9085A-6B8C-9C47-9B10-C713F065E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44" r="-10632" b="5769"/>
          <a:stretch/>
        </p:blipFill>
        <p:spPr>
          <a:xfrm>
            <a:off x="5040815" y="148462"/>
            <a:ext cx="909892" cy="484657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474F3FF-34D7-8E45-AC34-5993DC3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60" r="5260"/>
          <a:stretch/>
        </p:blipFill>
        <p:spPr>
          <a:xfrm>
            <a:off x="6056526" y="1828800"/>
            <a:ext cx="1683843" cy="115252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F1F41ED-C587-2A45-8A4C-70FBB9574569}"/>
              </a:ext>
            </a:extLst>
          </p:cNvPr>
          <p:cNvSpPr/>
          <p:nvPr/>
        </p:nvSpPr>
        <p:spPr>
          <a:xfrm>
            <a:off x="257560" y="979587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Verdana Pro SemiBold" panose="020B0604030504040204" pitchFamily="34" charset="0"/>
              </a:rPr>
              <a:t>LAYOUT MOBILE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A68B2A-7D87-0D4F-91DC-1D8594905F98}"/>
              </a:ext>
            </a:extLst>
          </p:cNvPr>
          <p:cNvSpPr txBox="1"/>
          <p:nvPr/>
        </p:nvSpPr>
        <p:spPr>
          <a:xfrm>
            <a:off x="6056526" y="3314700"/>
            <a:ext cx="231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Verdana Pro SemiBold" panose="020B0604030504040204" pitchFamily="34" charset="0"/>
              </a:rPr>
              <a:t>SCREENSHOT PAGINA</a:t>
            </a:r>
          </a:p>
        </p:txBody>
      </p:sp>
    </p:spTree>
    <p:extLst>
      <p:ext uri="{BB962C8B-B14F-4D97-AF65-F5344CB8AC3E}">
        <p14:creationId xmlns:p14="http://schemas.microsoft.com/office/powerpoint/2010/main" val="148180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2A1F98-3B71-234E-A621-39589D74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75" y="368825"/>
            <a:ext cx="7704000" cy="572700"/>
          </a:xfrm>
        </p:spPr>
        <p:txBody>
          <a:bodyPr/>
          <a:lstStyle/>
          <a:p>
            <a:r>
              <a:rPr lang="it-IT" dirty="0"/>
              <a:t>MOB</a:t>
            </a:r>
            <a:r>
              <a:rPr lang="it-IT" dirty="0">
                <a:solidFill>
                  <a:schemeClr val="tx2"/>
                </a:solidFill>
              </a:rPr>
              <a:t>ILE  </a:t>
            </a:r>
            <a:r>
              <a:rPr lang="it-IT" dirty="0">
                <a:solidFill>
                  <a:schemeClr val="bg1"/>
                </a:solidFill>
              </a:rPr>
              <a:t>(EFFETTO HAMBURGER MENU’)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A68C81-983B-A44E-8FB3-A6D10CE3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25" y="1398489"/>
            <a:ext cx="2785200" cy="903051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3AD96C3-5216-FF46-BC90-55198B474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98489"/>
            <a:ext cx="2175950" cy="3057525"/>
          </a:xfrm>
          <a:prstGeom prst="rect">
            <a:avLst/>
          </a:prstGeom>
        </p:spPr>
      </p:pic>
      <p:pic>
        <p:nvPicPr>
          <p:cNvPr id="8" name="Elemento grafico 7" descr="Freccia: diritta contorno">
            <a:extLst>
              <a:ext uri="{FF2B5EF4-FFF2-40B4-BE49-F238E27FC236}">
                <a16:creationId xmlns:a16="http://schemas.microsoft.com/office/drawing/2014/main" id="{FC5B1E50-2C73-5845-86C6-356044739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514475" y="2108875"/>
            <a:ext cx="914400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361BC7-D34A-394A-9353-E815F43F2304}"/>
              </a:ext>
            </a:extLst>
          </p:cNvPr>
          <p:cNvSpPr txBox="1"/>
          <p:nvPr/>
        </p:nvSpPr>
        <p:spPr>
          <a:xfrm>
            <a:off x="1190852" y="3023275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Verdana Pro SemiBold" panose="020B0604030504040204" pitchFamily="34" charset="0"/>
              </a:rPr>
              <a:t>Dentro </a:t>
            </a:r>
            <a:r>
              <a:rPr lang="it-IT" b="1" dirty="0" err="1">
                <a:latin typeface="Verdana Pro SemiBold" panose="020B0604030504040204" pitchFamily="34" charset="0"/>
              </a:rPr>
              <a:t>header</a:t>
            </a:r>
            <a:endParaRPr lang="it-IT" b="1" dirty="0">
              <a:latin typeface="Verdana Pro SemiBold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41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2DDB1E-CD3F-9C4F-8AD8-ED19AA55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50" y="83075"/>
            <a:ext cx="7704000" cy="572700"/>
          </a:xfrm>
        </p:spPr>
        <p:txBody>
          <a:bodyPr/>
          <a:lstStyle/>
          <a:p>
            <a:r>
              <a:rPr lang="it-IT" sz="2400" dirty="0"/>
              <a:t>MEDIA QUERY PER MOBILE E VARIE DIMENSIONI DELLO SCHERMO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E34D37-B0E5-C24C-B785-F0CA641B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51" y="1188632"/>
            <a:ext cx="2684198" cy="238324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250D2D5-7743-A646-9EF2-EA90EE59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8997" y="1188632"/>
            <a:ext cx="1653108" cy="347828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7407F5-487C-144B-9274-1C3D27E51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50" y="3787774"/>
            <a:ext cx="2684198" cy="87914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83FBE41-A5D3-1C4F-8C78-E204593CE7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88853" y="1188632"/>
            <a:ext cx="1251083" cy="347828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F19F56-E8C1-C149-A57E-78B5702B7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749" y="1188632"/>
            <a:ext cx="1987763" cy="12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6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1"/>
          <p:cNvSpPr txBox="1">
            <a:spLocks noGrp="1"/>
          </p:cNvSpPr>
          <p:nvPr>
            <p:ph type="title"/>
          </p:nvPr>
        </p:nvSpPr>
        <p:spPr>
          <a:xfrm>
            <a:off x="631850" y="454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Verdana Pro" panose="020B0604030504040204" pitchFamily="34" charset="0"/>
              </a:rPr>
              <a:t>DESCRIZIONE DEL </a:t>
            </a:r>
            <a:r>
              <a:rPr lang="en" b="1" dirty="0">
                <a:solidFill>
                  <a:schemeClr val="lt2"/>
                </a:solidFill>
                <a:latin typeface="Verdana Pro" panose="020B0604030504040204" pitchFamily="34" charset="0"/>
              </a:rPr>
              <a:t>PROGETTO</a:t>
            </a:r>
            <a:endParaRPr b="1" dirty="0">
              <a:solidFill>
                <a:schemeClr val="lt2"/>
              </a:solidFill>
              <a:latin typeface="Verdana Pro" panose="020B0604030504040204" pitchFamily="34" charset="0"/>
            </a:endParaRPr>
          </a:p>
        </p:txBody>
      </p:sp>
      <p:sp>
        <p:nvSpPr>
          <p:cNvPr id="1022" name="Google Shape;1022;p31"/>
          <p:cNvSpPr txBox="1">
            <a:spLocks noGrp="1"/>
          </p:cNvSpPr>
          <p:nvPr>
            <p:ph type="body" idx="1"/>
          </p:nvPr>
        </p:nvSpPr>
        <p:spPr>
          <a:xfrm>
            <a:off x="631850" y="1152475"/>
            <a:ext cx="7792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it-IT" b="1" dirty="0">
                <a:latin typeface="Verdana Pro SemiBold" panose="020B0604030504040204" pitchFamily="34" charset="0"/>
              </a:rPr>
              <a:t>Sito web di un Centro Fitness che ha lo scopo di far conoscere la palestra agli utenti di internet.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it-IT" b="1" dirty="0">
                <a:latin typeface="Verdana Pro SemiBold" panose="020B0604030504040204" pitchFamily="34" charset="0"/>
              </a:rPr>
              <a:t>L’applicazione permetterà agli utenti di: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b="1" dirty="0">
                <a:latin typeface="Verdana Pro SemiBold" panose="020B0604030504040204" pitchFamily="34" charset="0"/>
              </a:rPr>
              <a:t>Conoscere le diverse sedi.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b="1" dirty="0">
                <a:latin typeface="Verdana Pro SemiBold" panose="020B0604030504040204" pitchFamily="34" charset="0"/>
              </a:rPr>
              <a:t>Visitare le palestre attraverso una foto </a:t>
            </a:r>
            <a:r>
              <a:rPr lang="it-IT" b="1" dirty="0" err="1">
                <a:latin typeface="Verdana Pro SemiBold" panose="020B0604030504040204" pitchFamily="34" charset="0"/>
              </a:rPr>
              <a:t>gallery</a:t>
            </a:r>
            <a:r>
              <a:rPr lang="it-IT" b="1" dirty="0">
                <a:latin typeface="Verdana Pro SemiBold" panose="020B0604030504040204" pitchFamily="34" charset="0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b="1" dirty="0">
                <a:latin typeface="Verdana Pro SemiBold" panose="020B0604030504040204" pitchFamily="34" charset="0"/>
              </a:rPr>
              <a:t>Conoscere i corsi.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b="1" dirty="0">
                <a:latin typeface="Verdana Pro SemiBold" panose="020B0604030504040204" pitchFamily="34" charset="0"/>
              </a:rPr>
              <a:t>Conoscere gli istruttori.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b="1" dirty="0">
                <a:latin typeface="Verdana Pro SemiBold" panose="020B0604030504040204" pitchFamily="34" charset="0"/>
              </a:rPr>
              <a:t>Contattare le palestre.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None/>
            </a:pPr>
            <a:endParaRPr lang="it-IT" b="1" dirty="0">
              <a:latin typeface="Verdana Pro SemiBold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None/>
            </a:pPr>
            <a:r>
              <a:rPr lang="it-IT" b="1" dirty="0">
                <a:latin typeface="Verdana Pro SemiBold" panose="020B0604030504040204" pitchFamily="34" charset="0"/>
              </a:rPr>
              <a:t>L’applicazione permetterà invece agli impiegati di accedere alla propria area personale dentro alla quale avranno la possibilità di gestire in maniera completa la palestra.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57"/>
          <p:cNvSpPr txBox="1">
            <a:spLocks noGrp="1"/>
          </p:cNvSpPr>
          <p:nvPr>
            <p:ph type="title"/>
          </p:nvPr>
        </p:nvSpPr>
        <p:spPr>
          <a:xfrm>
            <a:off x="0" y="790912"/>
            <a:ext cx="5047068" cy="847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latin typeface="Verdana Pro" panose="020B0604030504040204" pitchFamily="34" charset="0"/>
              </a:rPr>
              <a:t>LAYOUT COMPLESSIVO </a:t>
            </a:r>
            <a:endParaRPr sz="2000" b="1" dirty="0">
              <a:latin typeface="Verdana Pro" panose="020B0604030504040204" pitchFamily="34" charset="0"/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B5D48F9F-CC4D-794A-9621-A21545BA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151" y="171595"/>
            <a:ext cx="2305465" cy="480030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E361DC7-94FF-5C45-A03E-87DC0A8FBDEA}"/>
              </a:ext>
            </a:extLst>
          </p:cNvPr>
          <p:cNvSpPr/>
          <p:nvPr/>
        </p:nvSpPr>
        <p:spPr>
          <a:xfrm>
            <a:off x="5998150" y="2638424"/>
            <a:ext cx="3012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>
                <a:latin typeface="Verdana Pro" panose="020B0604030504040204" pitchFamily="34" charset="0"/>
              </a:rPr>
              <a:t>SCREENSHOT PAGINA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35"/>
          <p:cNvSpPr txBox="1">
            <a:spLocks noGrp="1"/>
          </p:cNvSpPr>
          <p:nvPr>
            <p:ph type="title"/>
          </p:nvPr>
        </p:nvSpPr>
        <p:spPr>
          <a:xfrm>
            <a:off x="205766" y="3224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Verdana Pro" panose="020B0604030504040204" pitchFamily="34" charset="0"/>
              </a:rPr>
              <a:t>HEA</a:t>
            </a:r>
            <a:r>
              <a:rPr lang="en" b="1" dirty="0">
                <a:solidFill>
                  <a:schemeClr val="lt2"/>
                </a:solidFill>
                <a:latin typeface="Verdana Pro" panose="020B0604030504040204" pitchFamily="34" charset="0"/>
              </a:rPr>
              <a:t>DER </a:t>
            </a:r>
            <a:r>
              <a:rPr lang="en" b="1" dirty="0">
                <a:solidFill>
                  <a:schemeClr val="bg1"/>
                </a:solidFill>
                <a:latin typeface="Verdana Pro" panose="020B0604030504040204" pitchFamily="34" charset="0"/>
              </a:rPr>
              <a:t>(SCREENSHOT)</a:t>
            </a:r>
            <a:endParaRPr b="1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grpSp>
        <p:nvGrpSpPr>
          <p:cNvPr id="1117" name="Google Shape;1117;p35"/>
          <p:cNvGrpSpPr/>
          <p:nvPr/>
        </p:nvGrpSpPr>
        <p:grpSpPr>
          <a:xfrm>
            <a:off x="7008963" y="637671"/>
            <a:ext cx="1637021" cy="1476212"/>
            <a:chOff x="905425" y="238125"/>
            <a:chExt cx="5807100" cy="5236650"/>
          </a:xfrm>
        </p:grpSpPr>
        <p:sp>
          <p:nvSpPr>
            <p:cNvPr id="1118" name="Google Shape;1118;p35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9FCD81-913B-8344-857D-B75D4EA84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4" y="1319628"/>
            <a:ext cx="6521747" cy="2321431"/>
          </a:xfrm>
          <a:prstGeom prst="rect">
            <a:avLst/>
          </a:prstGeom>
        </p:spPr>
      </p:pic>
      <p:pic>
        <p:nvPicPr>
          <p:cNvPr id="1116" name="Google Shape;1116;p35"/>
          <p:cNvPicPr preferRelativeResize="0"/>
          <p:nvPr/>
        </p:nvPicPr>
        <p:blipFill>
          <a:blip r:embed="rId4"/>
          <a:srcRect l="43301" r="43301"/>
          <a:stretch/>
        </p:blipFill>
        <p:spPr>
          <a:xfrm>
            <a:off x="5811494" y="2424957"/>
            <a:ext cx="2719615" cy="271854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45E5975-6493-DC49-ACEF-2E1C5448E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54" y="4084379"/>
            <a:ext cx="301433" cy="3556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95D957-8016-584E-825E-A6000608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75" y="445025"/>
            <a:ext cx="7704000" cy="572700"/>
          </a:xfrm>
        </p:spPr>
        <p:txBody>
          <a:bodyPr/>
          <a:lstStyle/>
          <a:p>
            <a:r>
              <a:rPr lang="en" b="1" dirty="0">
                <a:latin typeface="Verdana Pro" panose="020B0604030504040204" pitchFamily="34" charset="0"/>
              </a:rPr>
              <a:t>HEA</a:t>
            </a:r>
            <a:r>
              <a:rPr lang="en" b="1" dirty="0">
                <a:solidFill>
                  <a:schemeClr val="lt2"/>
                </a:solidFill>
                <a:latin typeface="Verdana Pro" panose="020B0604030504040204" pitchFamily="34" charset="0"/>
              </a:rPr>
              <a:t>DER </a:t>
            </a:r>
            <a:r>
              <a:rPr lang="en" b="1" dirty="0">
                <a:solidFill>
                  <a:schemeClr val="bg1"/>
                </a:solidFill>
                <a:latin typeface="Verdana Pro" panose="020B0604030504040204" pitchFamily="34" charset="0"/>
              </a:rPr>
              <a:t>(HTML + CSS)</a:t>
            </a:r>
            <a:endParaRPr lang="it-IT" b="1" dirty="0">
              <a:latin typeface="Verdana Pro" panose="020B060403050404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1253825-DDF8-9648-8F60-834D36C79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" y="1189926"/>
            <a:ext cx="3065619" cy="378212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C07DA6-037B-434B-89E5-804F3C62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65" y="1821747"/>
            <a:ext cx="3669081" cy="829952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4B96A5A-ACDA-0B46-94AA-2920B221A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665" y="2752148"/>
            <a:ext cx="3672584" cy="113405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CFC7407-DB6F-7E4A-9FD5-A57D1FE780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79817" y="1665774"/>
            <a:ext cx="1842216" cy="25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8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6"/>
          <p:cNvSpPr txBox="1">
            <a:spLocks noGrp="1"/>
          </p:cNvSpPr>
          <p:nvPr>
            <p:ph type="title"/>
          </p:nvPr>
        </p:nvSpPr>
        <p:spPr>
          <a:xfrm>
            <a:off x="188612" y="4272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Verdana Pro" panose="020B0604030504040204" pitchFamily="34" charset="0"/>
              </a:rPr>
              <a:t>MENU’ </a:t>
            </a:r>
            <a:r>
              <a:rPr lang="en" sz="2400" b="1" dirty="0">
                <a:solidFill>
                  <a:schemeClr val="lt2"/>
                </a:solidFill>
                <a:latin typeface="Verdana Pro" panose="020B0604030504040204" pitchFamily="34" charset="0"/>
              </a:rPr>
              <a:t>NAVIGAZIONE </a:t>
            </a:r>
            <a:r>
              <a:rPr lang="en" sz="2400" b="1" dirty="0">
                <a:solidFill>
                  <a:schemeClr val="bg1"/>
                </a:solidFill>
                <a:latin typeface="Verdana Pro" panose="020B0604030504040204" pitchFamily="34" charset="0"/>
              </a:rPr>
              <a:t>(SCREENSHOT)</a:t>
            </a:r>
            <a:endParaRPr sz="2400" b="1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35478BA-F1D6-DE4F-8F5F-C3152EDA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8612" y="1691183"/>
            <a:ext cx="8631538" cy="241478"/>
          </a:xfrm>
          <a:prstGeom prst="rect">
            <a:avLst/>
          </a:prstGeom>
        </p:spPr>
      </p:pic>
      <p:pic>
        <p:nvPicPr>
          <p:cNvPr id="43" name="Google Shape;1046;p33">
            <a:extLst>
              <a:ext uri="{FF2B5EF4-FFF2-40B4-BE49-F238E27FC236}">
                <a16:creationId xmlns:a16="http://schemas.microsoft.com/office/drawing/2014/main" id="{D696ADFA-9940-3649-BDD6-4ED7377DA7F8}"/>
              </a:ext>
            </a:extLst>
          </p:cNvPr>
          <p:cNvPicPr preferRelativeResize="0"/>
          <p:nvPr/>
        </p:nvPicPr>
        <p:blipFill>
          <a:blip r:embed="rId4"/>
          <a:srcRect l="9538" r="9538"/>
          <a:stretch/>
        </p:blipFill>
        <p:spPr>
          <a:xfrm>
            <a:off x="5550789" y="1865502"/>
            <a:ext cx="3180023" cy="318002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Elemento grafico 20" descr="Freccia: rotazione a destra contorno">
            <a:extLst>
              <a:ext uri="{FF2B5EF4-FFF2-40B4-BE49-F238E27FC236}">
                <a16:creationId xmlns:a16="http://schemas.microsoft.com/office/drawing/2014/main" id="{1387482F-3BC1-DF4A-B1B1-366ED5D66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308574" y="2447531"/>
            <a:ext cx="1643197" cy="173178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9AB9CDB-79DB-6B4B-B1F3-9190AB64E802}"/>
              </a:ext>
            </a:extLst>
          </p:cNvPr>
          <p:cNvSpPr txBox="1"/>
          <p:nvPr/>
        </p:nvSpPr>
        <p:spPr>
          <a:xfrm>
            <a:off x="3854491" y="3888796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Verdana Pro SemiBold" panose="020B0604030504040204" pitchFamily="34" charset="0"/>
              </a:rPr>
              <a:t>Uguale per Sedi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851444EA-F7F9-7E4B-BBE7-30DD00BC3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705" y="2947981"/>
            <a:ext cx="260828" cy="30777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F4A09759-56D5-5547-801B-9783DC022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03336">
            <a:off x="5835784" y="2467910"/>
            <a:ext cx="231974" cy="3119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C44A70-BE69-B14F-BAFF-2D84785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000"/>
            <a:ext cx="8424000" cy="572700"/>
          </a:xfrm>
        </p:spPr>
        <p:txBody>
          <a:bodyPr/>
          <a:lstStyle/>
          <a:p>
            <a:r>
              <a:rPr lang="en" sz="2400" b="1" dirty="0">
                <a:latin typeface="Verdana Pro" panose="020B0604030504040204" pitchFamily="34" charset="0"/>
              </a:rPr>
              <a:t>MENU’ </a:t>
            </a:r>
            <a:r>
              <a:rPr lang="en" sz="2400" b="1" dirty="0">
                <a:solidFill>
                  <a:schemeClr val="lt2"/>
                </a:solidFill>
                <a:latin typeface="Verdana Pro" panose="020B0604030504040204" pitchFamily="34" charset="0"/>
              </a:rPr>
              <a:t>NAVIGAZIONE </a:t>
            </a:r>
            <a:r>
              <a:rPr lang="en" sz="2400" b="1" dirty="0">
                <a:solidFill>
                  <a:schemeClr val="bg1"/>
                </a:solidFill>
                <a:latin typeface="Verdana Pro" panose="020B0604030504040204" pitchFamily="34" charset="0"/>
              </a:rPr>
              <a:t>(HTML+CSS)</a:t>
            </a:r>
            <a:endParaRPr lang="it-IT" sz="2400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5A060F-F414-B245-AF38-4A066F96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233545"/>
            <a:ext cx="2930215" cy="361863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A858809-7159-FA47-A350-903A3E06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254" y="2389439"/>
            <a:ext cx="2185491" cy="556411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12FEFA-5D8A-EE42-A819-59ECA18F2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252" y="1240010"/>
            <a:ext cx="2185491" cy="78971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AE61BAD-FBB9-B84B-8CEA-63A2B0DB2F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79252" y="3305564"/>
            <a:ext cx="2185491" cy="1414467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FEC1F62-E3D8-B14D-87E0-CA7F679F0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82" y="1233545"/>
            <a:ext cx="1495185" cy="36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8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7"/>
          <p:cNvSpPr txBox="1">
            <a:spLocks noGrp="1"/>
          </p:cNvSpPr>
          <p:nvPr>
            <p:ph type="title"/>
          </p:nvPr>
        </p:nvSpPr>
        <p:spPr>
          <a:xfrm>
            <a:off x="475668" y="4266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/>
                </a:solidFill>
                <a:latin typeface="Verdana Pro" panose="020B0604030504040204" pitchFamily="34" charset="0"/>
              </a:rPr>
              <a:t>SEZIONE </a:t>
            </a:r>
            <a:r>
              <a:rPr lang="en" sz="2400" b="1" dirty="0">
                <a:solidFill>
                  <a:schemeClr val="lt2"/>
                </a:solidFill>
                <a:latin typeface="Verdana Pro" panose="020B0604030504040204" pitchFamily="34" charset="0"/>
              </a:rPr>
              <a:t>CONTENUTI </a:t>
            </a:r>
            <a:r>
              <a:rPr lang="en" sz="2400" b="1" dirty="0">
                <a:solidFill>
                  <a:schemeClr val="bg1"/>
                </a:solidFill>
                <a:latin typeface="Verdana Pro" panose="020B0604030504040204" pitchFamily="34" charset="0"/>
              </a:rPr>
              <a:t>(SCREENSHOT)</a:t>
            </a:r>
            <a:endParaRPr sz="2400" b="1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1191" name="Google Shape;1191;p37"/>
          <p:cNvSpPr/>
          <p:nvPr/>
        </p:nvSpPr>
        <p:spPr>
          <a:xfrm rot="5400000">
            <a:off x="7025050" y="-523050"/>
            <a:ext cx="891000" cy="891000"/>
          </a:xfrm>
          <a:prstGeom prst="arc">
            <a:avLst>
              <a:gd name="adj1" fmla="val 16200000"/>
              <a:gd name="adj2" fmla="val 5375690"/>
            </a:avLst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2" name="Google Shape;1192;p37"/>
          <p:cNvGrpSpPr/>
          <p:nvPr/>
        </p:nvGrpSpPr>
        <p:grpSpPr>
          <a:xfrm>
            <a:off x="7538445" y="52895"/>
            <a:ext cx="1437257" cy="1296071"/>
            <a:chOff x="905425" y="238125"/>
            <a:chExt cx="5807100" cy="5236650"/>
          </a:xfrm>
        </p:grpSpPr>
        <p:sp>
          <p:nvSpPr>
            <p:cNvPr id="1193" name="Google Shape;1193;p37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C89DA3E0-B59C-AD43-8BC0-1EF680B5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668" y="1241947"/>
            <a:ext cx="5611020" cy="3662442"/>
          </a:xfrm>
          <a:prstGeom prst="rect">
            <a:avLst/>
          </a:prstGeom>
        </p:spPr>
      </p:pic>
      <p:pic>
        <p:nvPicPr>
          <p:cNvPr id="47" name="Google Shape;1046;p33">
            <a:extLst>
              <a:ext uri="{FF2B5EF4-FFF2-40B4-BE49-F238E27FC236}">
                <a16:creationId xmlns:a16="http://schemas.microsoft.com/office/drawing/2014/main" id="{E4A13257-D594-8144-B2DF-069608709436}"/>
              </a:ext>
            </a:extLst>
          </p:cNvPr>
          <p:cNvPicPr preferRelativeResize="0"/>
          <p:nvPr/>
        </p:nvPicPr>
        <p:blipFill>
          <a:blip r:embed="rId4"/>
          <a:srcRect l="13063" r="13063"/>
          <a:stretch/>
        </p:blipFill>
        <p:spPr>
          <a:xfrm>
            <a:off x="6021513" y="908552"/>
            <a:ext cx="2786379" cy="278637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B69F409-AA19-1C4C-8A86-17F5C9F52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685" y="2301741"/>
            <a:ext cx="311919" cy="368064"/>
          </a:xfrm>
          <a:prstGeom prst="rect">
            <a:avLst/>
          </a:prstGeom>
        </p:spPr>
      </p:pic>
      <p:pic>
        <p:nvPicPr>
          <p:cNvPr id="52" name="Elemento grafico 51" descr="Freccia: rotazione a destra contorno">
            <a:extLst>
              <a:ext uri="{FF2B5EF4-FFF2-40B4-BE49-F238E27FC236}">
                <a16:creationId xmlns:a16="http://schemas.microsoft.com/office/drawing/2014/main" id="{8E21ECF4-6920-A54F-88B2-D96F2D7C6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8052" y="2832118"/>
            <a:ext cx="1436816" cy="173178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066904-5EB3-1B48-95A7-E51901089102}"/>
              </a:ext>
            </a:extLst>
          </p:cNvPr>
          <p:cNvSpPr txBox="1"/>
          <p:nvPr/>
        </p:nvSpPr>
        <p:spPr>
          <a:xfrm>
            <a:off x="6602092" y="4289529"/>
            <a:ext cx="2541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>
                <a:latin typeface="Verdana Pro SemiBold" panose="020B0604030504040204" pitchFamily="34" charset="0"/>
              </a:rPr>
              <a:t>Uguale per la sezione di pag. 10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C0385B-0693-1544-94B0-BBFE5008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b="1" dirty="0">
                <a:solidFill>
                  <a:schemeClr val="bg1"/>
                </a:solidFill>
                <a:latin typeface="Verdana Pro" panose="020B0604030504040204" pitchFamily="34" charset="0"/>
              </a:rPr>
              <a:t>SEZIONE </a:t>
            </a:r>
            <a:r>
              <a:rPr lang="en" sz="2400" b="1" dirty="0">
                <a:solidFill>
                  <a:schemeClr val="lt2"/>
                </a:solidFill>
                <a:latin typeface="Verdana Pro" panose="020B0604030504040204" pitchFamily="34" charset="0"/>
              </a:rPr>
              <a:t>CONTENUTI </a:t>
            </a:r>
            <a:r>
              <a:rPr lang="en" sz="2400" b="1" dirty="0">
                <a:solidFill>
                  <a:schemeClr val="bg1"/>
                </a:solidFill>
                <a:latin typeface="Verdana Pro" panose="020B0604030504040204" pitchFamily="34" charset="0"/>
              </a:rPr>
              <a:t>(SCREENSHOT)</a:t>
            </a:r>
            <a:endParaRPr lang="it-IT" sz="2400" b="1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6300F4-4B9A-5845-929F-1ED4EE23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19" y="1218000"/>
            <a:ext cx="6206882" cy="1453427"/>
          </a:xfrm>
          <a:prstGeom prst="rect">
            <a:avLst/>
          </a:prstGeom>
        </p:spPr>
      </p:pic>
      <p:pic>
        <p:nvPicPr>
          <p:cNvPr id="6" name="Google Shape;1046;p33">
            <a:extLst>
              <a:ext uri="{FF2B5EF4-FFF2-40B4-BE49-F238E27FC236}">
                <a16:creationId xmlns:a16="http://schemas.microsoft.com/office/drawing/2014/main" id="{A35702FA-8ADF-D945-A141-43840610F88B}"/>
              </a:ext>
            </a:extLst>
          </p:cNvPr>
          <p:cNvPicPr preferRelativeResize="0"/>
          <p:nvPr/>
        </p:nvPicPr>
        <p:blipFill>
          <a:blip r:embed="rId3"/>
          <a:srcRect l="21708" r="21708"/>
          <a:stretch/>
        </p:blipFill>
        <p:spPr>
          <a:xfrm>
            <a:off x="1562099" y="2209799"/>
            <a:ext cx="2734275" cy="273427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DEF23-C139-DD42-A272-438BA6563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259" y="3892076"/>
            <a:ext cx="377140" cy="4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4220"/>
      </p:ext>
    </p:extLst>
  </p:cSld>
  <p:clrMapOvr>
    <a:masterClrMapping/>
  </p:clrMapOvr>
</p:sld>
</file>

<file path=ppt/theme/theme1.xml><?xml version="1.0" encoding="utf-8"?>
<a:theme xmlns:a="http://schemas.openxmlformats.org/drawingml/2006/main" name="Swooshie Runner App by Slidesgo">
  <a:themeElements>
    <a:clrScheme name="Simple Light">
      <a:dk1>
        <a:srgbClr val="000000"/>
      </a:dk1>
      <a:lt1>
        <a:srgbClr val="FFFFFF"/>
      </a:lt1>
      <a:dk2>
        <a:srgbClr val="BCBFBE"/>
      </a:dk2>
      <a:lt2>
        <a:srgbClr val="FEFF00"/>
      </a:lt2>
      <a:accent1>
        <a:srgbClr val="FEFF73"/>
      </a:accent1>
      <a:accent2>
        <a:srgbClr val="000000"/>
      </a:accent2>
      <a:accent3>
        <a:srgbClr val="FFFFFF"/>
      </a:accent3>
      <a:accent4>
        <a:srgbClr val="BCBFBE"/>
      </a:accent4>
      <a:accent5>
        <a:srgbClr val="FEFF00"/>
      </a:accent5>
      <a:accent6>
        <a:srgbClr val="FEFF7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266</Words>
  <Application>Microsoft Macintosh PowerPoint</Application>
  <PresentationFormat>Presentazione su schermo (16:9)</PresentationFormat>
  <Paragraphs>56</Paragraphs>
  <Slides>17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7" baseType="lpstr">
      <vt:lpstr>Nanum Gothic</vt:lpstr>
      <vt:lpstr>Arial</vt:lpstr>
      <vt:lpstr>Poppins Black</vt:lpstr>
      <vt:lpstr>Poppins ExtraBold</vt:lpstr>
      <vt:lpstr>Red Hat Text</vt:lpstr>
      <vt:lpstr>Roboto Condensed Light</vt:lpstr>
      <vt:lpstr>Verdana Pro</vt:lpstr>
      <vt:lpstr>Verdana Pro Light</vt:lpstr>
      <vt:lpstr>Verdana Pro SemiBold</vt:lpstr>
      <vt:lpstr>Swooshie Runner App by Slidesgo</vt:lpstr>
      <vt:lpstr>MHW1</vt:lpstr>
      <vt:lpstr>DESCRIZIONE DEL PROGETTO</vt:lpstr>
      <vt:lpstr>LAYOUT COMPLESSIVO </vt:lpstr>
      <vt:lpstr>HEADER (SCREENSHOT)</vt:lpstr>
      <vt:lpstr>HEADER (HTML + CSS)</vt:lpstr>
      <vt:lpstr>MENU’ NAVIGAZIONE (SCREENSHOT)</vt:lpstr>
      <vt:lpstr>MENU’ NAVIGAZIONE (HTML+CSS)</vt:lpstr>
      <vt:lpstr>SEZIONE CONTENUTI (SCREENSHOT)</vt:lpstr>
      <vt:lpstr>SEZIONE CONTENUTI (SCREENSHOT)</vt:lpstr>
      <vt:lpstr>SEZIONE CONTENUTI (SCREENSHOT)</vt:lpstr>
      <vt:lpstr>SEZIONE CONTENUTI (HTML+CSS)</vt:lpstr>
      <vt:lpstr>SEZIONE CONTENUTI (HTML+CSS CONTINUO)</vt:lpstr>
      <vt:lpstr>FOOTER (SCREENSHOT)</vt:lpstr>
      <vt:lpstr>FOOTER (HTML+CSS)</vt:lpstr>
      <vt:lpstr>Presentazione standard di PowerPoint</vt:lpstr>
      <vt:lpstr>MOBILE  (EFFETTO HAMBURGER MENU’)</vt:lpstr>
      <vt:lpstr>MEDIA QUERY PER MOBILE E VARIE DIMENSIONI DELLO SCHERMO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cp:lastModifiedBy>GIORGIA RUMORE PAGANO</cp:lastModifiedBy>
  <cp:revision>32</cp:revision>
  <dcterms:modified xsi:type="dcterms:W3CDTF">2021-03-27T16:32:36Z</dcterms:modified>
</cp:coreProperties>
</file>